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73" r:id="rId2"/>
  </p:sldIdLst>
  <p:sldSz cx="9144000" cy="6858000" type="screen4x3"/>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533" autoAdjust="0"/>
  </p:normalViewPr>
  <p:slideViewPr>
    <p:cSldViewPr>
      <p:cViewPr varScale="1">
        <p:scale>
          <a:sx n="66" d="100"/>
          <a:sy n="66" d="100"/>
        </p:scale>
        <p:origin x="-142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850444" y="0"/>
            <a:ext cx="2945659" cy="493633"/>
          </a:xfrm>
          <a:prstGeom prst="rect">
            <a:avLst/>
          </a:prstGeom>
        </p:spPr>
        <p:txBody>
          <a:bodyPr vert="horz" lIns="92930" tIns="46465" rIns="92930" bIns="46465" rtlCol="0"/>
          <a:lstStyle>
            <a:lvl1pPr algn="r">
              <a:defRPr sz="1200"/>
            </a:lvl1pPr>
          </a:lstStyle>
          <a:p>
            <a:fld id="{8B7C8FBB-DAE3-453D-A63B-F9FF008AF64E}" type="datetimeFigureOut">
              <a:rPr lang="en-IN" smtClean="0"/>
              <a:pPr/>
              <a:t>07-01-2017</a:t>
            </a:fld>
            <a:endParaRPr lang="en-IN"/>
          </a:p>
        </p:txBody>
      </p:sp>
      <p:sp>
        <p:nvSpPr>
          <p:cNvPr id="4" name="Slide Image Placehold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79768" y="4689516"/>
            <a:ext cx="5438140" cy="4442698"/>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377316"/>
            <a:ext cx="2945659" cy="493633"/>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850444" y="9377316"/>
            <a:ext cx="2945659" cy="493633"/>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7DF813-FCCA-4C66-B437-7EE8432E6629}" type="slidenum">
              <a:rPr lang="en-IN" smtClean="0"/>
              <a:pPr/>
              <a:t>1</a:t>
            </a:fld>
            <a:endParaRPr lang="en-IN"/>
          </a:p>
        </p:txBody>
      </p:sp>
    </p:spTree>
    <p:extLst>
      <p:ext uri="{BB962C8B-B14F-4D97-AF65-F5344CB8AC3E}">
        <p14:creationId xmlns:p14="http://schemas.microsoft.com/office/powerpoint/2010/main" val="10212139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2"/>
          <p:cNvSpPr>
            <a:spLocks noGrp="1" noChangeArrowheads="1"/>
          </p:cNvSpPr>
          <p:nvPr>
            <p:ph type="sldNum" sz="quarter" idx="10"/>
          </p:nvPr>
        </p:nvSpPr>
        <p:spPr>
          <a:xfrm>
            <a:off x="6858000" y="6477000"/>
            <a:ext cx="2209800" cy="323850"/>
          </a:xfrm>
          <a:prstGeom prst="rect">
            <a:avLst/>
          </a:prstGeom>
          <a:ln/>
        </p:spPr>
        <p:txBody>
          <a:bodyPr/>
          <a:lstStyle>
            <a:lvl1pPr>
              <a:defRPr/>
            </a:lvl1pPr>
          </a:lstStyle>
          <a:p>
            <a:pPr>
              <a:defRPr/>
            </a:pPr>
            <a:fld id="{29D3455D-2E33-4A06-92E7-0144F4C5F168}" type="slidenum">
              <a:rPr lang="en-US" altLang="en-US"/>
              <a:pPr>
                <a:defRPr/>
              </a:pPr>
              <a:t>‹#›</a:t>
            </a:fld>
            <a:endParaRPr lang="en-US" altLang="en-US"/>
          </a:p>
        </p:txBody>
      </p:sp>
    </p:spTree>
    <p:extLst>
      <p:ext uri="{BB962C8B-B14F-4D97-AF65-F5344CB8AC3E}">
        <p14:creationId xmlns:p14="http://schemas.microsoft.com/office/powerpoint/2010/main" val="3120681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4" r:id="rId23"/>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3.xm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 name="Picture 9" descr="advi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182" y="159496"/>
            <a:ext cx="10668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9" name="Straight Connector 88"/>
          <p:cNvCxnSpPr/>
          <p:nvPr/>
        </p:nvCxnSpPr>
        <p:spPr>
          <a:xfrm>
            <a:off x="40257" y="6441232"/>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0" name="Rectangle 40"/>
          <p:cNvSpPr>
            <a:spLocks noChangeArrowheads="1"/>
          </p:cNvSpPr>
          <p:nvPr/>
        </p:nvSpPr>
        <p:spPr bwMode="auto">
          <a:xfrm>
            <a:off x="3093021" y="802432"/>
            <a:ext cx="5786437" cy="381000"/>
          </a:xfrm>
          <a:prstGeom prst="rect">
            <a:avLst/>
          </a:prstGeom>
          <a:noFill/>
          <a:ln w="9525">
            <a:solidFill>
              <a:schemeClr val="tx1"/>
            </a:solidFill>
            <a:miter lim="800000"/>
            <a:headEnd/>
            <a:tailEnd/>
          </a:ln>
        </p:spPr>
        <p:txBody>
          <a:bodyPr wrap="none"/>
          <a:lstStyle/>
          <a:p>
            <a:pPr>
              <a:defRPr/>
            </a:pPr>
            <a:r>
              <a:rPr lang="en-US" sz="1050" b="1" dirty="0" smtClean="0">
                <a:solidFill>
                  <a:srgbClr val="0033CC"/>
                </a:solidFill>
                <a:latin typeface="Calibri" pitchFamily="34" charset="0"/>
                <a:cs typeface="Calibri" pitchFamily="34" charset="0"/>
              </a:rPr>
              <a:t>IDEA: change </a:t>
            </a:r>
            <a:r>
              <a:rPr lang="en-US" sz="1050" b="1" dirty="0" err="1" smtClean="0">
                <a:solidFill>
                  <a:srgbClr val="0033CC"/>
                </a:solidFill>
                <a:latin typeface="Calibri" pitchFamily="34" charset="0"/>
                <a:cs typeface="Calibri" pitchFamily="34" charset="0"/>
              </a:rPr>
              <a:t>dressore</a:t>
            </a:r>
            <a:r>
              <a:rPr lang="en-US" sz="1050" b="1" dirty="0" smtClean="0">
                <a:solidFill>
                  <a:srgbClr val="0033CC"/>
                </a:solidFill>
                <a:latin typeface="Calibri" pitchFamily="34" charset="0"/>
                <a:cs typeface="Calibri" pitchFamily="34" charset="0"/>
              </a:rPr>
              <a:t> size</a:t>
            </a:r>
            <a:endParaRPr lang="en-US" altLang="en-US" sz="1050" dirty="0">
              <a:latin typeface="Calibri" pitchFamily="34" charset="0"/>
              <a:cs typeface="Calibri" pitchFamily="34" charset="0"/>
            </a:endParaRPr>
          </a:p>
        </p:txBody>
      </p:sp>
      <p:sp>
        <p:nvSpPr>
          <p:cNvPr id="91" name="Rectangle 2"/>
          <p:cNvSpPr>
            <a:spLocks noChangeArrowheads="1"/>
          </p:cNvSpPr>
          <p:nvPr/>
        </p:nvSpPr>
        <p:spPr bwMode="auto">
          <a:xfrm>
            <a:off x="46607" y="116632"/>
            <a:ext cx="8832850"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92" name="Rectangle 3"/>
          <p:cNvSpPr>
            <a:spLocks noChangeArrowheads="1"/>
          </p:cNvSpPr>
          <p:nvPr/>
        </p:nvSpPr>
        <p:spPr bwMode="auto">
          <a:xfrm>
            <a:off x="46607" y="116632"/>
            <a:ext cx="1447800"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93" name="Rectangle 4"/>
          <p:cNvSpPr>
            <a:spLocks noChangeArrowheads="1"/>
          </p:cNvSpPr>
          <p:nvPr/>
        </p:nvSpPr>
        <p:spPr bwMode="auto">
          <a:xfrm>
            <a:off x="1494408" y="116632"/>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TPM CIRCLE NO :- </a:t>
            </a:r>
            <a:r>
              <a:rPr lang="en-US" sz="1050" dirty="0">
                <a:solidFill>
                  <a:prstClr val="black"/>
                </a:solidFill>
                <a:latin typeface="Calibri" pitchFamily="34" charset="0"/>
                <a:cs typeface="Calibri" pitchFamily="34" charset="0"/>
              </a:rPr>
              <a:t>01</a:t>
            </a:r>
            <a:endParaRPr lang="en-US" sz="1050" dirty="0">
              <a:solidFill>
                <a:srgbClr val="0033CC"/>
              </a:solidFill>
              <a:latin typeface="Calibri" pitchFamily="34" charset="0"/>
              <a:cs typeface="Calibri" pitchFamily="34" charset="0"/>
            </a:endParaRPr>
          </a:p>
        </p:txBody>
      </p:sp>
      <p:sp>
        <p:nvSpPr>
          <p:cNvPr id="94" name="Rectangle 5"/>
          <p:cNvSpPr>
            <a:spLocks noChangeArrowheads="1"/>
          </p:cNvSpPr>
          <p:nvPr/>
        </p:nvSpPr>
        <p:spPr bwMode="auto">
          <a:xfrm>
            <a:off x="1494408" y="269032"/>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TPM CIRCLE NAME: </a:t>
            </a:r>
            <a:r>
              <a:rPr lang="en-US" sz="1050" dirty="0">
                <a:latin typeface="Calibri" pitchFamily="34" charset="0"/>
                <a:cs typeface="Calibri" pitchFamily="34" charset="0"/>
              </a:rPr>
              <a:t> Achiever</a:t>
            </a:r>
          </a:p>
        </p:txBody>
      </p:sp>
      <p:sp>
        <p:nvSpPr>
          <p:cNvPr id="95" name="Rectangle 6"/>
          <p:cNvSpPr>
            <a:spLocks noChangeArrowheads="1"/>
          </p:cNvSpPr>
          <p:nvPr/>
        </p:nvSpPr>
        <p:spPr bwMode="auto">
          <a:xfrm>
            <a:off x="1494408" y="421432"/>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DEPT :- </a:t>
            </a:r>
            <a:r>
              <a:rPr lang="en-US" sz="1050" dirty="0">
                <a:solidFill>
                  <a:prstClr val="black"/>
                </a:solidFill>
                <a:latin typeface="Calibri" pitchFamily="34" charset="0"/>
                <a:cs typeface="Calibri" pitchFamily="34" charset="0"/>
              </a:rPr>
              <a:t>MACHINE  SHOP</a:t>
            </a:r>
          </a:p>
        </p:txBody>
      </p:sp>
      <p:sp>
        <p:nvSpPr>
          <p:cNvPr id="96" name="Rectangle 7"/>
          <p:cNvSpPr>
            <a:spLocks noChangeArrowheads="1"/>
          </p:cNvSpPr>
          <p:nvPr/>
        </p:nvSpPr>
        <p:spPr bwMode="auto">
          <a:xfrm>
            <a:off x="40257" y="573832"/>
            <a:ext cx="1143000"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CELL:- </a:t>
            </a:r>
            <a:r>
              <a:rPr lang="en-US" sz="1050" b="1" dirty="0" smtClean="0">
                <a:solidFill>
                  <a:srgbClr val="0033CC"/>
                </a:solidFill>
                <a:latin typeface="Calibri" pitchFamily="34" charset="0"/>
                <a:cs typeface="Calibri" pitchFamily="34" charset="0"/>
              </a:rPr>
              <a:t>A105 FL WT</a:t>
            </a:r>
            <a:endParaRPr lang="en-US" sz="1050" dirty="0">
              <a:latin typeface="Calibri" pitchFamily="34" charset="0"/>
              <a:cs typeface="Calibri" pitchFamily="34" charset="0"/>
            </a:endParaRPr>
          </a:p>
        </p:txBody>
      </p:sp>
      <p:sp>
        <p:nvSpPr>
          <p:cNvPr id="97" name="Rectangle 8"/>
          <p:cNvSpPr>
            <a:spLocks noChangeArrowheads="1"/>
          </p:cNvSpPr>
          <p:nvPr/>
        </p:nvSpPr>
        <p:spPr bwMode="auto">
          <a:xfrm>
            <a:off x="1189608" y="573832"/>
            <a:ext cx="1903413"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CELL </a:t>
            </a:r>
            <a:r>
              <a:rPr lang="en-US" sz="1050" b="1" dirty="0" smtClean="0">
                <a:solidFill>
                  <a:srgbClr val="0033CC"/>
                </a:solidFill>
                <a:latin typeface="Calibri" pitchFamily="34" charset="0"/>
                <a:cs typeface="Calibri" pitchFamily="34" charset="0"/>
              </a:rPr>
              <a:t>NAME: Grinding</a:t>
            </a:r>
            <a:endParaRPr lang="en-US" sz="1050" dirty="0">
              <a:latin typeface="Calibri" pitchFamily="34" charset="0"/>
              <a:cs typeface="Calibri" pitchFamily="34" charset="0"/>
            </a:endParaRPr>
          </a:p>
        </p:txBody>
      </p:sp>
      <p:sp>
        <p:nvSpPr>
          <p:cNvPr id="98" name="Rectangle 9"/>
          <p:cNvSpPr>
            <a:spLocks noChangeArrowheads="1"/>
          </p:cNvSpPr>
          <p:nvPr/>
        </p:nvSpPr>
        <p:spPr bwMode="auto">
          <a:xfrm>
            <a:off x="3474020" y="116632"/>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ACTIVITY</a:t>
            </a:r>
          </a:p>
        </p:txBody>
      </p:sp>
      <p:sp>
        <p:nvSpPr>
          <p:cNvPr id="99" name="Rectangle 10"/>
          <p:cNvSpPr>
            <a:spLocks noChangeArrowheads="1"/>
          </p:cNvSpPr>
          <p:nvPr/>
        </p:nvSpPr>
        <p:spPr bwMode="auto">
          <a:xfrm>
            <a:off x="3474020" y="269032"/>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LOSS NO. / STEP</a:t>
            </a:r>
          </a:p>
        </p:txBody>
      </p:sp>
      <p:sp>
        <p:nvSpPr>
          <p:cNvPr id="100" name="Rectangle 11"/>
          <p:cNvSpPr>
            <a:spLocks noChangeArrowheads="1"/>
          </p:cNvSpPr>
          <p:nvPr/>
        </p:nvSpPr>
        <p:spPr bwMode="auto">
          <a:xfrm>
            <a:off x="3474020" y="421432"/>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RESULT AREA</a:t>
            </a:r>
          </a:p>
        </p:txBody>
      </p:sp>
      <p:sp>
        <p:nvSpPr>
          <p:cNvPr id="101" name="Rectangle 12"/>
          <p:cNvSpPr>
            <a:spLocks noChangeArrowheads="1"/>
          </p:cNvSpPr>
          <p:nvPr/>
        </p:nvSpPr>
        <p:spPr bwMode="auto">
          <a:xfrm>
            <a:off x="3093021" y="573832"/>
            <a:ext cx="3121025"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MACHINE / </a:t>
            </a:r>
            <a:r>
              <a:rPr lang="en-US" sz="1050" b="1" dirty="0" smtClean="0">
                <a:solidFill>
                  <a:srgbClr val="0033CC"/>
                </a:solidFill>
                <a:latin typeface="Calibri" pitchFamily="34" charset="0"/>
                <a:cs typeface="Calibri" pitchFamily="34" charset="0"/>
              </a:rPr>
              <a:t>STAGE</a:t>
            </a:r>
            <a:endParaRPr lang="en-US" sz="1050" dirty="0">
              <a:latin typeface="Calibri" pitchFamily="34" charset="0"/>
              <a:cs typeface="Calibri" pitchFamily="34" charset="0"/>
            </a:endParaRPr>
          </a:p>
        </p:txBody>
      </p:sp>
      <p:sp>
        <p:nvSpPr>
          <p:cNvPr id="102" name="Rectangle 13"/>
          <p:cNvSpPr>
            <a:spLocks noChangeArrowheads="1"/>
          </p:cNvSpPr>
          <p:nvPr/>
        </p:nvSpPr>
        <p:spPr bwMode="auto">
          <a:xfrm>
            <a:off x="6214045" y="573832"/>
            <a:ext cx="2665412" cy="228600"/>
          </a:xfrm>
          <a:prstGeom prst="rect">
            <a:avLst/>
          </a:prstGeom>
          <a:noFill/>
          <a:ln w="9525">
            <a:solidFill>
              <a:schemeClr val="tx1"/>
            </a:solidFill>
            <a:miter lim="800000"/>
            <a:headEnd/>
            <a:tailEnd/>
          </a:ln>
          <a:extLst/>
        </p:spPr>
        <p:txBody>
          <a:bodyPr wrap="none" anchor="ctr"/>
          <a:lstStyle/>
          <a:p>
            <a:pPr>
              <a:defRPr/>
            </a:pPr>
            <a:r>
              <a:rPr lang="en-US" sz="1050" b="1" dirty="0" smtClean="0">
                <a:solidFill>
                  <a:srgbClr val="0033CC"/>
                </a:solidFill>
                <a:latin typeface="Calibri" pitchFamily="34" charset="0"/>
                <a:cs typeface="Calibri" pitchFamily="34" charset="0"/>
              </a:rPr>
              <a:t>OPERATION</a:t>
            </a:r>
            <a:endParaRPr lang="en-US" sz="1050" dirty="0">
              <a:latin typeface="Calibri" pitchFamily="34" charset="0"/>
              <a:cs typeface="Calibri" pitchFamily="34" charset="0"/>
            </a:endParaRPr>
          </a:p>
        </p:txBody>
      </p:sp>
      <p:sp>
        <p:nvSpPr>
          <p:cNvPr id="103" name="Rectangle 14"/>
          <p:cNvSpPr>
            <a:spLocks noChangeArrowheads="1"/>
          </p:cNvSpPr>
          <p:nvPr/>
        </p:nvSpPr>
        <p:spPr bwMode="auto">
          <a:xfrm>
            <a:off x="4691632" y="116632"/>
            <a:ext cx="304800" cy="152400"/>
          </a:xfrm>
          <a:prstGeom prst="rect">
            <a:avLst/>
          </a:prstGeom>
          <a:solidFill>
            <a:srgbClr val="00B050"/>
          </a:solid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KK</a:t>
            </a:r>
          </a:p>
        </p:txBody>
      </p:sp>
      <p:sp>
        <p:nvSpPr>
          <p:cNvPr id="104" name="Rectangle 15"/>
          <p:cNvSpPr>
            <a:spLocks noChangeArrowheads="1"/>
          </p:cNvSpPr>
          <p:nvPr/>
        </p:nvSpPr>
        <p:spPr bwMode="auto">
          <a:xfrm>
            <a:off x="7128445" y="116632"/>
            <a:ext cx="1751012"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105" name="WordArt 16"/>
          <p:cNvSpPr>
            <a:spLocks noChangeArrowheads="1" noChangeShapeType="1" noTextEdit="1"/>
          </p:cNvSpPr>
          <p:nvPr/>
        </p:nvSpPr>
        <p:spPr bwMode="auto">
          <a:xfrm>
            <a:off x="7204645" y="192833"/>
            <a:ext cx="1598612" cy="271463"/>
          </a:xfrm>
          <a:prstGeom prst="rect">
            <a:avLst/>
          </a:prstGeom>
        </p:spPr>
        <p:txBody>
          <a:bodyPr wrap="none" fromWordArt="1">
            <a:prstTxWarp prst="textPlain">
              <a:avLst>
                <a:gd name="adj" fmla="val 50000"/>
              </a:avLst>
            </a:prstTxWarp>
          </a:bodyPr>
          <a:lstStyle/>
          <a:p>
            <a:pPr algn="ctr"/>
            <a:r>
              <a:rPr lang="en-US" sz="1050" kern="10">
                <a:ln w="9525">
                  <a:solidFill>
                    <a:srgbClr val="000000"/>
                  </a:solidFill>
                  <a:round/>
                  <a:headEnd/>
                  <a:tailEnd/>
                </a:ln>
                <a:solidFill>
                  <a:srgbClr val="1F497D"/>
                </a:solidFill>
                <a:latin typeface="Calibri" panose="020F0502020204030204" pitchFamily="34" charset="0"/>
              </a:rPr>
              <a:t>KAIZEN  IDEA SHEET</a:t>
            </a:r>
          </a:p>
        </p:txBody>
      </p:sp>
      <p:sp>
        <p:nvSpPr>
          <p:cNvPr id="106" name="Rectangle 17"/>
          <p:cNvSpPr>
            <a:spLocks noChangeArrowheads="1"/>
          </p:cNvSpPr>
          <p:nvPr/>
        </p:nvSpPr>
        <p:spPr bwMode="auto">
          <a:xfrm>
            <a:off x="4996432" y="116632"/>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QM</a:t>
            </a:r>
          </a:p>
        </p:txBody>
      </p:sp>
      <p:sp>
        <p:nvSpPr>
          <p:cNvPr id="107" name="Rectangle 18"/>
          <p:cNvSpPr>
            <a:spLocks noChangeArrowheads="1"/>
          </p:cNvSpPr>
          <p:nvPr/>
        </p:nvSpPr>
        <p:spPr bwMode="auto">
          <a:xfrm>
            <a:off x="5301232" y="1166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PM</a:t>
            </a:r>
          </a:p>
        </p:txBody>
      </p:sp>
      <p:sp>
        <p:nvSpPr>
          <p:cNvPr id="108" name="Rectangle 19"/>
          <p:cNvSpPr>
            <a:spLocks noChangeArrowheads="1"/>
          </p:cNvSpPr>
          <p:nvPr/>
        </p:nvSpPr>
        <p:spPr bwMode="auto">
          <a:xfrm>
            <a:off x="5606033" y="116632"/>
            <a:ext cx="303213"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JH</a:t>
            </a:r>
          </a:p>
        </p:txBody>
      </p:sp>
      <p:sp>
        <p:nvSpPr>
          <p:cNvPr id="109" name="Rectangle 20"/>
          <p:cNvSpPr>
            <a:spLocks noChangeArrowheads="1"/>
          </p:cNvSpPr>
          <p:nvPr/>
        </p:nvSpPr>
        <p:spPr bwMode="auto">
          <a:xfrm>
            <a:off x="5909245" y="116632"/>
            <a:ext cx="304800" cy="152400"/>
          </a:xfrm>
          <a:prstGeom prst="rect">
            <a:avLst/>
          </a:prstGeom>
          <a:solidFill>
            <a:srgbClr val="00B050"/>
          </a:solid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SHE</a:t>
            </a:r>
          </a:p>
        </p:txBody>
      </p:sp>
      <p:sp>
        <p:nvSpPr>
          <p:cNvPr id="110" name="Rectangle 21"/>
          <p:cNvSpPr>
            <a:spLocks noChangeArrowheads="1"/>
          </p:cNvSpPr>
          <p:nvPr/>
        </p:nvSpPr>
        <p:spPr bwMode="auto">
          <a:xfrm>
            <a:off x="6214045" y="1166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OT</a:t>
            </a:r>
          </a:p>
        </p:txBody>
      </p:sp>
      <p:sp>
        <p:nvSpPr>
          <p:cNvPr id="111" name="Rectangle 22"/>
          <p:cNvSpPr>
            <a:spLocks noChangeArrowheads="1"/>
          </p:cNvSpPr>
          <p:nvPr/>
        </p:nvSpPr>
        <p:spPr bwMode="auto">
          <a:xfrm>
            <a:off x="6518845" y="116632"/>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DM</a:t>
            </a:r>
          </a:p>
        </p:txBody>
      </p:sp>
      <p:sp>
        <p:nvSpPr>
          <p:cNvPr id="112" name="Rectangle 23"/>
          <p:cNvSpPr>
            <a:spLocks noChangeArrowheads="1"/>
          </p:cNvSpPr>
          <p:nvPr/>
        </p:nvSpPr>
        <p:spPr bwMode="auto">
          <a:xfrm>
            <a:off x="6823645" y="1166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E&amp;T</a:t>
            </a:r>
          </a:p>
        </p:txBody>
      </p:sp>
      <p:sp>
        <p:nvSpPr>
          <p:cNvPr id="113" name="Rectangle 24"/>
          <p:cNvSpPr>
            <a:spLocks noChangeArrowheads="1"/>
          </p:cNvSpPr>
          <p:nvPr/>
        </p:nvSpPr>
        <p:spPr bwMode="auto">
          <a:xfrm>
            <a:off x="4691632"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4" name="Rectangle 25"/>
          <p:cNvSpPr>
            <a:spLocks noChangeArrowheads="1"/>
          </p:cNvSpPr>
          <p:nvPr/>
        </p:nvSpPr>
        <p:spPr bwMode="auto">
          <a:xfrm>
            <a:off x="4996432"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5" name="Rectangle 26"/>
          <p:cNvSpPr>
            <a:spLocks noChangeArrowheads="1"/>
          </p:cNvSpPr>
          <p:nvPr/>
        </p:nvSpPr>
        <p:spPr bwMode="auto">
          <a:xfrm>
            <a:off x="5301232"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6" name="Rectangle 27"/>
          <p:cNvSpPr>
            <a:spLocks noChangeArrowheads="1"/>
          </p:cNvSpPr>
          <p:nvPr/>
        </p:nvSpPr>
        <p:spPr bwMode="auto">
          <a:xfrm>
            <a:off x="5606033" y="269032"/>
            <a:ext cx="303213"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7" name="Rectangle 28"/>
          <p:cNvSpPr>
            <a:spLocks noChangeArrowheads="1"/>
          </p:cNvSpPr>
          <p:nvPr/>
        </p:nvSpPr>
        <p:spPr bwMode="auto">
          <a:xfrm>
            <a:off x="5909245"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8" name="Rectangle 29"/>
          <p:cNvSpPr>
            <a:spLocks noChangeArrowheads="1"/>
          </p:cNvSpPr>
          <p:nvPr/>
        </p:nvSpPr>
        <p:spPr bwMode="auto">
          <a:xfrm>
            <a:off x="6214045"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9" name="Rectangle 30"/>
          <p:cNvSpPr>
            <a:spLocks noChangeArrowheads="1"/>
          </p:cNvSpPr>
          <p:nvPr/>
        </p:nvSpPr>
        <p:spPr bwMode="auto">
          <a:xfrm>
            <a:off x="6518845"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20" name="Rectangle 31"/>
          <p:cNvSpPr>
            <a:spLocks noChangeArrowheads="1"/>
          </p:cNvSpPr>
          <p:nvPr/>
        </p:nvSpPr>
        <p:spPr bwMode="auto">
          <a:xfrm>
            <a:off x="6823645"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21" name="Rectangle 32"/>
          <p:cNvSpPr>
            <a:spLocks noChangeArrowheads="1"/>
          </p:cNvSpPr>
          <p:nvPr/>
        </p:nvSpPr>
        <p:spPr bwMode="auto">
          <a:xfrm>
            <a:off x="4691632" y="421432"/>
            <a:ext cx="304800" cy="152400"/>
          </a:xfrm>
          <a:prstGeom prst="rect">
            <a:avLst/>
          </a:prstGeom>
          <a:solidFill>
            <a:srgbClr val="00B050"/>
          </a:solid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P</a:t>
            </a:r>
          </a:p>
        </p:txBody>
      </p:sp>
      <p:sp>
        <p:nvSpPr>
          <p:cNvPr id="122" name="Rectangle 33"/>
          <p:cNvSpPr>
            <a:spLocks noChangeArrowheads="1"/>
          </p:cNvSpPr>
          <p:nvPr/>
        </p:nvSpPr>
        <p:spPr bwMode="auto">
          <a:xfrm>
            <a:off x="4996432" y="421432"/>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dirty="0">
                <a:solidFill>
                  <a:srgbClr val="000000"/>
                </a:solidFill>
                <a:latin typeface="Calibri" pitchFamily="34" charset="0"/>
                <a:cs typeface="Calibri" pitchFamily="34" charset="0"/>
              </a:rPr>
              <a:t>Q</a:t>
            </a:r>
          </a:p>
        </p:txBody>
      </p:sp>
      <p:sp>
        <p:nvSpPr>
          <p:cNvPr id="123" name="Rectangle 34"/>
          <p:cNvSpPr>
            <a:spLocks noChangeArrowheads="1"/>
          </p:cNvSpPr>
          <p:nvPr/>
        </p:nvSpPr>
        <p:spPr bwMode="auto">
          <a:xfrm>
            <a:off x="5301232" y="421432"/>
            <a:ext cx="304800" cy="152400"/>
          </a:xfrm>
          <a:prstGeom prst="rect">
            <a:avLst/>
          </a:prstGeom>
          <a:solidFill>
            <a:schemeClr val="bg1"/>
          </a:solidFill>
          <a:ln w="9525">
            <a:solidFill>
              <a:schemeClr val="tx1"/>
            </a:solidFill>
            <a:miter lim="800000"/>
            <a:headEnd/>
            <a:tailEnd/>
          </a:ln>
        </p:spPr>
        <p:txBody>
          <a:bodyPr wrap="none" anchor="ctr"/>
          <a:lstStyle/>
          <a:p>
            <a:pPr>
              <a:defRPr/>
            </a:pPr>
            <a:r>
              <a:rPr lang="en-US" altLang="en-US" sz="1050" b="1" dirty="0">
                <a:solidFill>
                  <a:srgbClr val="000000"/>
                </a:solidFill>
                <a:latin typeface="Calibri" pitchFamily="34" charset="0"/>
                <a:cs typeface="Calibri" pitchFamily="34" charset="0"/>
              </a:rPr>
              <a:t>A</a:t>
            </a:r>
          </a:p>
        </p:txBody>
      </p:sp>
      <p:sp>
        <p:nvSpPr>
          <p:cNvPr id="124" name="Rectangle 35"/>
          <p:cNvSpPr>
            <a:spLocks noChangeArrowheads="1"/>
          </p:cNvSpPr>
          <p:nvPr/>
        </p:nvSpPr>
        <p:spPr bwMode="auto">
          <a:xfrm>
            <a:off x="5909245" y="421432"/>
            <a:ext cx="304800" cy="152400"/>
          </a:xfrm>
          <a:prstGeom prst="rect">
            <a:avLst/>
          </a:prstGeom>
          <a:solidFill>
            <a:srgbClr val="00B050"/>
          </a:solid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C</a:t>
            </a:r>
          </a:p>
        </p:txBody>
      </p:sp>
      <p:sp>
        <p:nvSpPr>
          <p:cNvPr id="125" name="Rectangle 36"/>
          <p:cNvSpPr>
            <a:spLocks noChangeArrowheads="1"/>
          </p:cNvSpPr>
          <p:nvPr/>
        </p:nvSpPr>
        <p:spPr bwMode="auto">
          <a:xfrm>
            <a:off x="6214045" y="4214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D</a:t>
            </a:r>
          </a:p>
        </p:txBody>
      </p:sp>
      <p:sp>
        <p:nvSpPr>
          <p:cNvPr id="126" name="Rectangle 37"/>
          <p:cNvSpPr>
            <a:spLocks noChangeArrowheads="1"/>
          </p:cNvSpPr>
          <p:nvPr/>
        </p:nvSpPr>
        <p:spPr bwMode="auto">
          <a:xfrm>
            <a:off x="6518845" y="421432"/>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S</a:t>
            </a:r>
          </a:p>
        </p:txBody>
      </p:sp>
      <p:sp>
        <p:nvSpPr>
          <p:cNvPr id="127" name="Rectangle 38"/>
          <p:cNvSpPr>
            <a:spLocks noChangeArrowheads="1"/>
          </p:cNvSpPr>
          <p:nvPr/>
        </p:nvSpPr>
        <p:spPr bwMode="auto">
          <a:xfrm>
            <a:off x="6823645" y="4214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M</a:t>
            </a:r>
          </a:p>
        </p:txBody>
      </p:sp>
      <p:sp>
        <p:nvSpPr>
          <p:cNvPr id="128" name="Rectangle 39"/>
          <p:cNvSpPr>
            <a:spLocks noChangeArrowheads="1"/>
          </p:cNvSpPr>
          <p:nvPr/>
        </p:nvSpPr>
        <p:spPr bwMode="auto">
          <a:xfrm>
            <a:off x="46608" y="802432"/>
            <a:ext cx="3046413" cy="381000"/>
          </a:xfrm>
          <a:prstGeom prst="rect">
            <a:avLst/>
          </a:prstGeom>
          <a:noFill/>
          <a:ln w="9525">
            <a:solidFill>
              <a:schemeClr val="tx1"/>
            </a:solidFill>
            <a:miter lim="800000"/>
            <a:headEnd/>
            <a:tailEnd/>
          </a:ln>
        </p:spPr>
        <p:txBody>
          <a:bodyPr/>
          <a:lstStyle/>
          <a:p>
            <a:pPr>
              <a:defRPr/>
            </a:pPr>
            <a:r>
              <a:rPr lang="en-US" altLang="en-US" sz="1050" b="1" dirty="0">
                <a:solidFill>
                  <a:srgbClr val="0000CC"/>
                </a:solidFill>
                <a:latin typeface="Calibri" pitchFamily="34" charset="0"/>
                <a:cs typeface="Arial" charset="0"/>
              </a:rPr>
              <a:t>KAIZEN </a:t>
            </a:r>
            <a:r>
              <a:rPr lang="en-US" altLang="en-US" sz="1050" b="1" dirty="0" smtClean="0">
                <a:solidFill>
                  <a:srgbClr val="0000CC"/>
                </a:solidFill>
                <a:latin typeface="Calibri" pitchFamily="34" charset="0"/>
                <a:cs typeface="Arial" charset="0"/>
              </a:rPr>
              <a:t>THEME : To eliminate operator fatigue</a:t>
            </a:r>
            <a:endParaRPr lang="en-US" altLang="en-US" sz="1050" dirty="0">
              <a:latin typeface="Calibri" pitchFamily="34" charset="0"/>
              <a:cs typeface="Arial" charset="0"/>
            </a:endParaRPr>
          </a:p>
        </p:txBody>
      </p:sp>
      <p:sp>
        <p:nvSpPr>
          <p:cNvPr id="129" name="Rectangle 41"/>
          <p:cNvSpPr>
            <a:spLocks noChangeArrowheads="1"/>
          </p:cNvSpPr>
          <p:nvPr/>
        </p:nvSpPr>
        <p:spPr bwMode="auto">
          <a:xfrm>
            <a:off x="85266" y="1183432"/>
            <a:ext cx="3048000" cy="590550"/>
          </a:xfrm>
          <a:prstGeom prst="rect">
            <a:avLst/>
          </a:prstGeom>
          <a:noFill/>
          <a:ln w="9525">
            <a:solidFill>
              <a:schemeClr val="tx1"/>
            </a:solidFill>
            <a:miter lim="800000"/>
            <a:headEnd/>
            <a:tailEnd/>
          </a:ln>
        </p:spPr>
        <p:txBody>
          <a:bodyPr anchor="ctr"/>
          <a:lstStyle/>
          <a:p>
            <a:pPr>
              <a:defRPr/>
            </a:pPr>
            <a:r>
              <a:rPr lang="en-US" altLang="en-US" sz="1050" b="1" dirty="0">
                <a:solidFill>
                  <a:srgbClr val="0000FF"/>
                </a:solidFill>
                <a:latin typeface="Calibri" pitchFamily="34" charset="0"/>
                <a:cs typeface="Arial" charset="0"/>
              </a:rPr>
              <a:t>PROBLEM PRESENT </a:t>
            </a:r>
            <a:r>
              <a:rPr lang="en-US" altLang="en-US" sz="1050" b="1" dirty="0" smtClean="0">
                <a:solidFill>
                  <a:srgbClr val="0000FF"/>
                </a:solidFill>
                <a:latin typeface="Calibri" pitchFamily="34" charset="0"/>
                <a:cs typeface="Arial" charset="0"/>
              </a:rPr>
              <a:t>STATUS</a:t>
            </a:r>
            <a:r>
              <a:rPr lang="en-US" altLang="en-US" sz="1050" b="1" dirty="0" smtClean="0">
                <a:latin typeface="Calibri" pitchFamily="34" charset="0"/>
                <a:cs typeface="Arial" charset="0"/>
              </a:rPr>
              <a:t>:: Over size of </a:t>
            </a:r>
            <a:r>
              <a:rPr lang="en-US" altLang="en-US" sz="1050" b="1" dirty="0" err="1" smtClean="0">
                <a:latin typeface="Calibri" pitchFamily="34" charset="0"/>
                <a:cs typeface="Arial" charset="0"/>
              </a:rPr>
              <a:t>dressore</a:t>
            </a:r>
            <a:r>
              <a:rPr lang="en-US" altLang="en-US" sz="1050" b="1" dirty="0" smtClean="0">
                <a:latin typeface="Calibri" pitchFamily="34" charset="0"/>
                <a:cs typeface="Arial" charset="0"/>
              </a:rPr>
              <a:t> </a:t>
            </a:r>
            <a:endParaRPr lang="en-US" altLang="en-US" sz="1050" dirty="0">
              <a:latin typeface="Calibri" pitchFamily="34" charset="0"/>
              <a:cs typeface="Arial" charset="0"/>
            </a:endParaRPr>
          </a:p>
        </p:txBody>
      </p:sp>
      <p:sp>
        <p:nvSpPr>
          <p:cNvPr id="130" name="Rectangle 43"/>
          <p:cNvSpPr>
            <a:spLocks noChangeArrowheads="1"/>
          </p:cNvSpPr>
          <p:nvPr/>
        </p:nvSpPr>
        <p:spPr bwMode="auto">
          <a:xfrm>
            <a:off x="3088258" y="1183432"/>
            <a:ext cx="3273425" cy="590550"/>
          </a:xfrm>
          <a:prstGeom prst="rect">
            <a:avLst/>
          </a:prstGeom>
          <a:noFill/>
          <a:ln w="9525">
            <a:solidFill>
              <a:schemeClr val="tx1"/>
            </a:solidFill>
            <a:miter lim="800000"/>
            <a:headEnd/>
            <a:tailEnd/>
          </a:ln>
        </p:spPr>
        <p:txBody>
          <a:bodyPr/>
          <a:lstStyle/>
          <a:p>
            <a:pPr>
              <a:defRPr/>
            </a:pPr>
            <a:r>
              <a:rPr lang="en-US" sz="1050" b="1" dirty="0">
                <a:solidFill>
                  <a:srgbClr val="0033CC"/>
                </a:solidFill>
                <a:latin typeface="Calibri" pitchFamily="34" charset="0"/>
                <a:cs typeface="Calibri" pitchFamily="34" charset="0"/>
              </a:rPr>
              <a:t>COUNTERMEASURE</a:t>
            </a:r>
            <a:r>
              <a:rPr lang="en-US" sz="1050" b="1" dirty="0" smtClean="0">
                <a:latin typeface="Calibri" pitchFamily="34" charset="0"/>
                <a:cs typeface="Calibri" pitchFamily="34" charset="0"/>
              </a:rPr>
              <a:t>:-  Reduce  Operator fatigue </a:t>
            </a:r>
          </a:p>
        </p:txBody>
      </p:sp>
      <p:sp>
        <p:nvSpPr>
          <p:cNvPr id="131" name="Rectangle 44"/>
          <p:cNvSpPr>
            <a:spLocks noChangeArrowheads="1"/>
          </p:cNvSpPr>
          <p:nvPr/>
        </p:nvSpPr>
        <p:spPr bwMode="auto">
          <a:xfrm>
            <a:off x="6366445" y="1250107"/>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BENCHMARK</a:t>
            </a:r>
          </a:p>
        </p:txBody>
      </p:sp>
      <p:sp>
        <p:nvSpPr>
          <p:cNvPr id="132" name="Rectangle 46"/>
          <p:cNvSpPr>
            <a:spLocks noChangeArrowheads="1"/>
          </p:cNvSpPr>
          <p:nvPr/>
        </p:nvSpPr>
        <p:spPr bwMode="auto">
          <a:xfrm>
            <a:off x="6366445" y="1577132"/>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KAIZEN START</a:t>
            </a:r>
          </a:p>
        </p:txBody>
      </p:sp>
      <p:sp>
        <p:nvSpPr>
          <p:cNvPr id="133" name="Rectangle 48"/>
          <p:cNvSpPr>
            <a:spLocks noChangeArrowheads="1"/>
          </p:cNvSpPr>
          <p:nvPr/>
        </p:nvSpPr>
        <p:spPr bwMode="auto">
          <a:xfrm>
            <a:off x="7669783" y="1250107"/>
            <a:ext cx="1217613" cy="152400"/>
          </a:xfrm>
          <a:prstGeom prst="rect">
            <a:avLst/>
          </a:prstGeom>
          <a:noFill/>
          <a:ln w="9525">
            <a:solidFill>
              <a:schemeClr val="tx1"/>
            </a:solidFill>
            <a:miter lim="800000"/>
            <a:headEnd/>
            <a:tailEnd/>
          </a:ln>
          <a:extLst/>
        </p:spPr>
        <p:txBody>
          <a:bodyPr wrap="none" anchor="ctr"/>
          <a:lstStyle/>
          <a:p>
            <a:pPr>
              <a:defRPr/>
            </a:pPr>
            <a:endParaRPr lang="en-US" sz="1050" dirty="0">
              <a:solidFill>
                <a:prstClr val="black"/>
              </a:solidFill>
              <a:latin typeface="Calibri" pitchFamily="34" charset="0"/>
              <a:cs typeface="Calibri" pitchFamily="34" charset="0"/>
            </a:endParaRPr>
          </a:p>
        </p:txBody>
      </p:sp>
      <p:sp>
        <p:nvSpPr>
          <p:cNvPr id="134" name="Rectangle 52"/>
          <p:cNvSpPr>
            <a:spLocks noChangeArrowheads="1"/>
          </p:cNvSpPr>
          <p:nvPr/>
        </p:nvSpPr>
        <p:spPr bwMode="auto">
          <a:xfrm>
            <a:off x="6356920" y="2077194"/>
            <a:ext cx="2514600" cy="620713"/>
          </a:xfrm>
          <a:prstGeom prst="rect">
            <a:avLst/>
          </a:prstGeom>
          <a:noFill/>
          <a:ln w="9525">
            <a:solidFill>
              <a:schemeClr val="tx1"/>
            </a:solidFill>
            <a:miter lim="800000"/>
            <a:headEnd/>
            <a:tailEnd/>
          </a:ln>
          <a:extLst/>
        </p:spPr>
        <p:txBody>
          <a:bodyPr wrap="none" anchor="ctr"/>
          <a:lstStyle/>
          <a:p>
            <a:pPr>
              <a:defRPr/>
            </a:pPr>
            <a:endParaRPr lang="en-US" altLang="en-US" sz="1050" b="1" dirty="0">
              <a:solidFill>
                <a:srgbClr val="0033CC"/>
              </a:solidFill>
              <a:latin typeface="Calibri" pitchFamily="34" charset="0"/>
              <a:cs typeface="Calibri" pitchFamily="34" charset="0"/>
            </a:endParaRPr>
          </a:p>
          <a:p>
            <a:pPr>
              <a:defRPr/>
            </a:pPr>
            <a:r>
              <a:rPr lang="en-US" altLang="en-US" sz="1050" b="1" dirty="0">
                <a:solidFill>
                  <a:srgbClr val="0033CC"/>
                </a:solidFill>
                <a:latin typeface="Calibri" pitchFamily="34" charset="0"/>
                <a:cs typeface="Calibri" pitchFamily="34" charset="0"/>
              </a:rPr>
              <a:t>TEAM </a:t>
            </a:r>
            <a:r>
              <a:rPr lang="en-US" altLang="en-US" sz="1050" b="1" dirty="0" smtClean="0">
                <a:solidFill>
                  <a:srgbClr val="0033CC"/>
                </a:solidFill>
                <a:latin typeface="Calibri" pitchFamily="34" charset="0"/>
                <a:cs typeface="Calibri" pitchFamily="34" charset="0"/>
              </a:rPr>
              <a:t>MEMBERS: </a:t>
            </a:r>
            <a:r>
              <a:rPr lang="en-US" altLang="en-US" sz="1050" b="1" dirty="0" err="1" smtClean="0">
                <a:solidFill>
                  <a:srgbClr val="0033CC"/>
                </a:solidFill>
                <a:latin typeface="Calibri" pitchFamily="34" charset="0"/>
                <a:cs typeface="Calibri" pitchFamily="34" charset="0"/>
              </a:rPr>
              <a:t>Shashikant</a:t>
            </a:r>
            <a:r>
              <a:rPr lang="en-US" altLang="en-US" sz="1050" b="1" dirty="0" smtClean="0">
                <a:solidFill>
                  <a:srgbClr val="0033CC"/>
                </a:solidFill>
                <a:latin typeface="Calibri" pitchFamily="34" charset="0"/>
                <a:cs typeface="Calibri" pitchFamily="34" charset="0"/>
              </a:rPr>
              <a:t> </a:t>
            </a:r>
            <a:r>
              <a:rPr lang="en-US" altLang="en-US" sz="1050" b="1" dirty="0" err="1" smtClean="0">
                <a:solidFill>
                  <a:srgbClr val="0033CC"/>
                </a:solidFill>
                <a:latin typeface="Calibri" pitchFamily="34" charset="0"/>
                <a:cs typeface="Calibri" pitchFamily="34" charset="0"/>
              </a:rPr>
              <a:t>Kode</a:t>
            </a:r>
            <a:r>
              <a:rPr lang="en-US" altLang="en-US" sz="1050" b="1" dirty="0" smtClean="0">
                <a:solidFill>
                  <a:srgbClr val="0033CC"/>
                </a:solidFill>
                <a:latin typeface="Calibri" pitchFamily="34" charset="0"/>
                <a:cs typeface="Calibri" pitchFamily="34" charset="0"/>
              </a:rPr>
              <a:t>, </a:t>
            </a:r>
          </a:p>
          <a:p>
            <a:pPr>
              <a:defRPr/>
            </a:pPr>
            <a:r>
              <a:rPr lang="en-US" altLang="en-US" sz="1050" b="1" dirty="0" err="1" smtClean="0">
                <a:solidFill>
                  <a:srgbClr val="0033CC"/>
                </a:solidFill>
                <a:latin typeface="Calibri" pitchFamily="34" charset="0"/>
                <a:cs typeface="Calibri" pitchFamily="34" charset="0"/>
              </a:rPr>
              <a:t>Dabade</a:t>
            </a:r>
            <a:r>
              <a:rPr lang="en-US" altLang="en-US" sz="1050" b="1" dirty="0" smtClean="0">
                <a:solidFill>
                  <a:srgbClr val="0033CC"/>
                </a:solidFill>
                <a:latin typeface="Calibri" pitchFamily="34" charset="0"/>
                <a:cs typeface="Calibri" pitchFamily="34" charset="0"/>
              </a:rPr>
              <a:t> </a:t>
            </a:r>
            <a:r>
              <a:rPr lang="en-US" altLang="en-US" sz="1050" b="1" dirty="0" err="1" smtClean="0">
                <a:solidFill>
                  <a:srgbClr val="0033CC"/>
                </a:solidFill>
                <a:latin typeface="Calibri" pitchFamily="34" charset="0"/>
                <a:cs typeface="Calibri" pitchFamily="34" charset="0"/>
              </a:rPr>
              <a:t>Parmeswar</a:t>
            </a:r>
            <a:endParaRPr lang="en-US" altLang="en-US" sz="1050" b="1" dirty="0" smtClean="0">
              <a:solidFill>
                <a:srgbClr val="0033CC"/>
              </a:solidFill>
              <a:latin typeface="Calibri" pitchFamily="34" charset="0"/>
              <a:cs typeface="Calibri" pitchFamily="34" charset="0"/>
            </a:endParaRPr>
          </a:p>
          <a:p>
            <a:pPr>
              <a:defRPr/>
            </a:pPr>
            <a:r>
              <a:rPr lang="en-US" altLang="en-US" sz="1050" b="1" dirty="0" smtClean="0">
                <a:solidFill>
                  <a:srgbClr val="0033CC"/>
                </a:solidFill>
                <a:latin typeface="Calibri" pitchFamily="34" charset="0"/>
                <a:cs typeface="Calibri" pitchFamily="34" charset="0"/>
              </a:rPr>
              <a:t>Narayan</a:t>
            </a:r>
            <a:endParaRPr lang="en-US" altLang="en-US" sz="1050" b="1" dirty="0">
              <a:solidFill>
                <a:srgbClr val="0033CC"/>
              </a:solidFill>
              <a:latin typeface="Calibri" pitchFamily="34" charset="0"/>
              <a:cs typeface="Calibri" pitchFamily="34" charset="0"/>
            </a:endParaRPr>
          </a:p>
          <a:p>
            <a:pPr>
              <a:defRPr/>
            </a:pPr>
            <a:endParaRPr lang="en-US" altLang="en-US" sz="1050" b="1" dirty="0" smtClean="0">
              <a:solidFill>
                <a:srgbClr val="0033CC"/>
              </a:solidFill>
              <a:latin typeface="Calibri" pitchFamily="34" charset="0"/>
              <a:cs typeface="Calibri" pitchFamily="34" charset="0"/>
            </a:endParaRPr>
          </a:p>
          <a:p>
            <a:pPr>
              <a:defRPr/>
            </a:pPr>
            <a:endParaRPr lang="en-US" altLang="en-US" sz="1050" dirty="0">
              <a:latin typeface="Calibri" pitchFamily="34" charset="0"/>
              <a:cs typeface="Calibri" pitchFamily="34" charset="0"/>
            </a:endParaRPr>
          </a:p>
        </p:txBody>
      </p:sp>
      <p:sp>
        <p:nvSpPr>
          <p:cNvPr id="135" name="Rectangle 55"/>
          <p:cNvSpPr>
            <a:spLocks noChangeArrowheads="1"/>
          </p:cNvSpPr>
          <p:nvPr/>
        </p:nvSpPr>
        <p:spPr bwMode="auto">
          <a:xfrm>
            <a:off x="6372200" y="2731277"/>
            <a:ext cx="2513013" cy="625715"/>
          </a:xfrm>
          <a:prstGeom prst="rect">
            <a:avLst/>
          </a:prstGeom>
          <a:noFill/>
          <a:ln w="9525">
            <a:solidFill>
              <a:schemeClr val="tx1"/>
            </a:solidFill>
            <a:miter lim="800000"/>
            <a:headEnd/>
            <a:tailEnd/>
          </a:ln>
          <a:extLst/>
        </p:spPr>
        <p:txBody>
          <a:bodyPr wrap="none" anchor="ctr"/>
          <a:lstStyle/>
          <a:p>
            <a:pPr>
              <a:defRPr/>
            </a:pPr>
            <a:r>
              <a:rPr lang="en-US" altLang="en-US" sz="1050" b="1" dirty="0">
                <a:solidFill>
                  <a:srgbClr val="0033CC"/>
                </a:solidFill>
                <a:latin typeface="Calibri" pitchFamily="34" charset="0"/>
                <a:cs typeface="Calibri" pitchFamily="34" charset="0"/>
              </a:rPr>
              <a:t>BENEFITS </a:t>
            </a:r>
            <a:r>
              <a:rPr lang="en-US" altLang="en-US" sz="1050" b="1" dirty="0" smtClean="0">
                <a:solidFill>
                  <a:srgbClr val="0033CC"/>
                </a:solidFill>
                <a:latin typeface="Calibri" pitchFamily="34" charset="0"/>
                <a:cs typeface="Calibri" pitchFamily="34" charset="0"/>
              </a:rPr>
              <a:t>:-1) Reduce </a:t>
            </a:r>
            <a:r>
              <a:rPr lang="en-US" altLang="en-US" sz="1050" b="1" dirty="0" err="1" smtClean="0">
                <a:solidFill>
                  <a:srgbClr val="0033CC"/>
                </a:solidFill>
                <a:latin typeface="Calibri" pitchFamily="34" charset="0"/>
                <a:cs typeface="Calibri" pitchFamily="34" charset="0"/>
              </a:rPr>
              <a:t>coust</a:t>
            </a:r>
            <a:endParaRPr lang="en-US" altLang="en-US" sz="1050" b="1" dirty="0" smtClean="0">
              <a:solidFill>
                <a:srgbClr val="0033CC"/>
              </a:solidFill>
              <a:latin typeface="Calibri" pitchFamily="34" charset="0"/>
              <a:cs typeface="Calibri" pitchFamily="34" charset="0"/>
            </a:endParaRPr>
          </a:p>
          <a:p>
            <a:pPr>
              <a:defRPr/>
            </a:pPr>
            <a:r>
              <a:rPr lang="en-US" altLang="en-US" sz="1050" b="1" dirty="0">
                <a:solidFill>
                  <a:srgbClr val="0033CC"/>
                </a:solidFill>
                <a:latin typeface="Calibri" pitchFamily="34" charset="0"/>
                <a:cs typeface="Calibri" pitchFamily="34" charset="0"/>
              </a:rPr>
              <a:t> </a:t>
            </a:r>
            <a:r>
              <a:rPr lang="en-US" altLang="en-US" sz="1050" b="1" dirty="0" smtClean="0">
                <a:solidFill>
                  <a:srgbClr val="0033CC"/>
                </a:solidFill>
                <a:latin typeface="Calibri" pitchFamily="34" charset="0"/>
                <a:cs typeface="Calibri" pitchFamily="34" charset="0"/>
              </a:rPr>
              <a:t>                    2) save time</a:t>
            </a:r>
            <a:endParaRPr lang="en-US" altLang="en-US" sz="1050" b="1" dirty="0">
              <a:solidFill>
                <a:srgbClr val="0033CC"/>
              </a:solidFill>
              <a:latin typeface="Calibri" pitchFamily="34" charset="0"/>
              <a:cs typeface="Calibri" pitchFamily="34" charset="0"/>
            </a:endParaRPr>
          </a:p>
        </p:txBody>
      </p:sp>
      <p:sp>
        <p:nvSpPr>
          <p:cNvPr id="137" name="Rectangle 59"/>
          <p:cNvSpPr>
            <a:spLocks noChangeArrowheads="1"/>
          </p:cNvSpPr>
          <p:nvPr/>
        </p:nvSpPr>
        <p:spPr bwMode="auto">
          <a:xfrm>
            <a:off x="40257" y="5995146"/>
            <a:ext cx="3048000" cy="230187"/>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MANAGER’S SIGN </a:t>
            </a:r>
            <a:r>
              <a:rPr lang="en-US" altLang="en-US" sz="1050" dirty="0">
                <a:solidFill>
                  <a:srgbClr val="0000CC"/>
                </a:solidFill>
                <a:latin typeface="Calibri" pitchFamily="34" charset="0"/>
                <a:cs typeface="Calibri" pitchFamily="34" charset="0"/>
              </a:rPr>
              <a:t>:- </a:t>
            </a:r>
            <a:r>
              <a:rPr lang="en-US" altLang="en-US" sz="1050" dirty="0">
                <a:latin typeface="Calibri" pitchFamily="34" charset="0"/>
                <a:cs typeface="Calibri" pitchFamily="34" charset="0"/>
              </a:rPr>
              <a:t> </a:t>
            </a:r>
            <a:r>
              <a:rPr lang="en-US" altLang="en-US" sz="1050" dirty="0" smtClean="0">
                <a:latin typeface="Calibri" pitchFamily="34" charset="0"/>
                <a:cs typeface="Calibri" pitchFamily="34" charset="0"/>
              </a:rPr>
              <a:t>d y pawar</a:t>
            </a:r>
            <a:endParaRPr lang="en-US" altLang="en-US" sz="1050" dirty="0">
              <a:latin typeface="Calibri" pitchFamily="34" charset="0"/>
              <a:cs typeface="Calibri" pitchFamily="34" charset="0"/>
            </a:endParaRPr>
          </a:p>
        </p:txBody>
      </p:sp>
      <p:sp>
        <p:nvSpPr>
          <p:cNvPr id="138" name="Rectangle 60"/>
          <p:cNvSpPr>
            <a:spLocks noChangeArrowheads="1"/>
          </p:cNvSpPr>
          <p:nvPr/>
        </p:nvSpPr>
        <p:spPr bwMode="auto">
          <a:xfrm>
            <a:off x="40257" y="5755433"/>
            <a:ext cx="3041650" cy="239713"/>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REGISTERED </a:t>
            </a:r>
            <a:r>
              <a:rPr lang="en-US" altLang="en-US" sz="1050" b="1" dirty="0" smtClean="0">
                <a:solidFill>
                  <a:srgbClr val="0000CC"/>
                </a:solidFill>
                <a:latin typeface="Calibri" pitchFamily="34" charset="0"/>
                <a:cs typeface="Calibri" pitchFamily="34" charset="0"/>
              </a:rPr>
              <a:t>BY:  </a:t>
            </a:r>
            <a:r>
              <a:rPr lang="en-US" altLang="en-US" sz="1050" b="1" dirty="0" err="1" smtClean="0">
                <a:solidFill>
                  <a:srgbClr val="0000CC"/>
                </a:solidFill>
                <a:latin typeface="Calibri" pitchFamily="34" charset="0"/>
                <a:cs typeface="Calibri" pitchFamily="34" charset="0"/>
              </a:rPr>
              <a:t>Shashikant</a:t>
            </a:r>
            <a:r>
              <a:rPr lang="en-US" altLang="en-US" sz="1050" b="1" dirty="0" smtClean="0">
                <a:solidFill>
                  <a:srgbClr val="0000CC"/>
                </a:solidFill>
                <a:latin typeface="Calibri" pitchFamily="34" charset="0"/>
                <a:cs typeface="Calibri" pitchFamily="34" charset="0"/>
              </a:rPr>
              <a:t> </a:t>
            </a:r>
            <a:r>
              <a:rPr lang="en-US" altLang="en-US" sz="1050" b="1" dirty="0" err="1" smtClean="0">
                <a:solidFill>
                  <a:srgbClr val="0000CC"/>
                </a:solidFill>
                <a:latin typeface="Calibri" pitchFamily="34" charset="0"/>
                <a:cs typeface="Calibri" pitchFamily="34" charset="0"/>
              </a:rPr>
              <a:t>Kode</a:t>
            </a:r>
            <a:endParaRPr lang="en-US" altLang="en-US" sz="1050" dirty="0">
              <a:solidFill>
                <a:srgbClr val="0033CC"/>
              </a:solidFill>
              <a:latin typeface="Calibri" pitchFamily="34" charset="0"/>
              <a:cs typeface="Calibri" pitchFamily="34" charset="0"/>
            </a:endParaRPr>
          </a:p>
        </p:txBody>
      </p:sp>
      <p:sp>
        <p:nvSpPr>
          <p:cNvPr id="139" name="Rectangle 61"/>
          <p:cNvSpPr>
            <a:spLocks noChangeArrowheads="1"/>
          </p:cNvSpPr>
          <p:nvPr/>
        </p:nvSpPr>
        <p:spPr bwMode="auto">
          <a:xfrm>
            <a:off x="40258" y="5526832"/>
            <a:ext cx="3046413" cy="228600"/>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REGISTRATION NO. &amp; </a:t>
            </a:r>
            <a:r>
              <a:rPr lang="en-US" altLang="en-US" sz="1050" b="1" dirty="0" smtClean="0">
                <a:solidFill>
                  <a:srgbClr val="0000CC"/>
                </a:solidFill>
                <a:latin typeface="Calibri" pitchFamily="34" charset="0"/>
                <a:cs typeface="Calibri" pitchFamily="34" charset="0"/>
              </a:rPr>
              <a:t>DATE: 10/11/2016</a:t>
            </a:r>
            <a:endParaRPr lang="en-US" altLang="en-US" sz="1050" dirty="0">
              <a:latin typeface="Calibri" pitchFamily="34" charset="0"/>
              <a:cs typeface="Calibri" pitchFamily="34" charset="0"/>
            </a:endParaRPr>
          </a:p>
        </p:txBody>
      </p:sp>
      <p:sp>
        <p:nvSpPr>
          <p:cNvPr id="140" name="Rectangle 62"/>
          <p:cNvSpPr>
            <a:spLocks noChangeArrowheads="1"/>
          </p:cNvSpPr>
          <p:nvPr/>
        </p:nvSpPr>
        <p:spPr bwMode="auto">
          <a:xfrm>
            <a:off x="46607" y="3621832"/>
            <a:ext cx="3049588" cy="1524000"/>
          </a:xfrm>
          <a:prstGeom prst="rect">
            <a:avLst/>
          </a:prstGeom>
          <a:noFill/>
          <a:ln w="9525">
            <a:solidFill>
              <a:schemeClr val="tx1"/>
            </a:solidFill>
            <a:miter lim="800000"/>
            <a:headEnd/>
            <a:tailEnd/>
          </a:ln>
        </p:spPr>
        <p:txBody>
          <a:bodyPr/>
          <a:lstStyle/>
          <a:p>
            <a:pPr>
              <a:defRPr/>
            </a:pPr>
            <a:r>
              <a:rPr lang="en-US" sz="1050" b="1" dirty="0">
                <a:solidFill>
                  <a:srgbClr val="0000CC"/>
                </a:solidFill>
                <a:latin typeface="Calibri" pitchFamily="34" charset="0"/>
                <a:cs typeface="Arial" charset="0"/>
              </a:rPr>
              <a:t>WHY - WHY ANALYSIS :-</a:t>
            </a:r>
            <a:r>
              <a:rPr lang="en-US" altLang="en-US" sz="1050" b="1" dirty="0">
                <a:solidFill>
                  <a:srgbClr val="0000FF"/>
                </a:solidFill>
                <a:latin typeface="Calibri" pitchFamily="34" charset="0"/>
                <a:cs typeface="Arial" charset="0"/>
              </a:rPr>
              <a:t> </a:t>
            </a:r>
          </a:p>
          <a:p>
            <a:pPr>
              <a:defRPr/>
            </a:pPr>
            <a:r>
              <a:rPr lang="en-US" altLang="en-US" sz="1050" b="1" dirty="0">
                <a:solidFill>
                  <a:srgbClr val="0000FF"/>
                </a:solidFill>
                <a:latin typeface="Calibri" pitchFamily="34" charset="0"/>
                <a:cs typeface="Arial" charset="0"/>
              </a:rPr>
              <a:t>Why1</a:t>
            </a:r>
            <a:r>
              <a:rPr lang="en-US" sz="1050" b="1" dirty="0">
                <a:solidFill>
                  <a:srgbClr val="0000CC"/>
                </a:solidFill>
                <a:latin typeface="Calibri" pitchFamily="34" charset="0"/>
                <a:cs typeface="Arial" charset="0"/>
              </a:rPr>
              <a:t> </a:t>
            </a:r>
            <a:r>
              <a:rPr lang="en-US" sz="1050" b="1" dirty="0" smtClean="0">
                <a:solidFill>
                  <a:srgbClr val="0033CC"/>
                </a:solidFill>
                <a:latin typeface="Calibri" pitchFamily="34" charset="0"/>
                <a:cs typeface="Arial" charset="0"/>
              </a:rPr>
              <a:t>:-</a:t>
            </a:r>
            <a:r>
              <a:rPr lang="en-US" sz="1050" b="1" dirty="0" smtClean="0">
                <a:latin typeface="Calibri" pitchFamily="34" charset="0"/>
                <a:cs typeface="Arial" charset="0"/>
              </a:rPr>
              <a:t>Operator fatigue</a:t>
            </a:r>
            <a:endParaRPr lang="en-US" sz="1050" b="1" dirty="0" smtClean="0">
              <a:latin typeface="Calibri" pitchFamily="34" charset="0"/>
              <a:cs typeface="Calibri" pitchFamily="34" charset="0"/>
            </a:endParaRPr>
          </a:p>
          <a:p>
            <a:pPr>
              <a:defRPr/>
            </a:pPr>
            <a:r>
              <a:rPr lang="en-US" altLang="en-US" sz="1050" b="1" dirty="0" smtClean="0">
                <a:solidFill>
                  <a:srgbClr val="0000FF"/>
                </a:solidFill>
                <a:latin typeface="Calibri" pitchFamily="34" charset="0"/>
                <a:cs typeface="Arial" charset="0"/>
              </a:rPr>
              <a:t>Why2:  </a:t>
            </a:r>
            <a:r>
              <a:rPr lang="en-US" altLang="en-US" sz="1050" b="1" dirty="0" smtClean="0">
                <a:latin typeface="Calibri" pitchFamily="34" charset="0"/>
                <a:cs typeface="Arial" charset="0"/>
              </a:rPr>
              <a:t>Over size of </a:t>
            </a:r>
            <a:r>
              <a:rPr lang="en-US" altLang="en-US" sz="1050" b="1" dirty="0" err="1" smtClean="0">
                <a:latin typeface="Calibri" pitchFamily="34" charset="0"/>
                <a:cs typeface="Arial" charset="0"/>
              </a:rPr>
              <a:t>dressore</a:t>
            </a:r>
            <a:r>
              <a:rPr lang="en-US" altLang="en-US" sz="1050" b="1" dirty="0" smtClean="0">
                <a:latin typeface="Calibri" pitchFamily="34" charset="0"/>
                <a:cs typeface="Arial" charset="0"/>
              </a:rPr>
              <a:t> </a:t>
            </a:r>
          </a:p>
          <a:p>
            <a:pPr>
              <a:defRPr/>
            </a:pPr>
            <a:r>
              <a:rPr lang="en-US" altLang="en-US" sz="1050" b="1" dirty="0" smtClean="0">
                <a:solidFill>
                  <a:srgbClr val="0000FF"/>
                </a:solidFill>
                <a:latin typeface="Calibri" pitchFamily="34" charset="0"/>
                <a:cs typeface="Arial" charset="0"/>
              </a:rPr>
              <a:t> Why3: change </a:t>
            </a:r>
            <a:r>
              <a:rPr lang="en-US" altLang="en-US" sz="1050" b="1" dirty="0" err="1" smtClean="0">
                <a:solidFill>
                  <a:srgbClr val="0000FF"/>
                </a:solidFill>
                <a:latin typeface="Calibri" pitchFamily="34" charset="0"/>
                <a:cs typeface="Arial" charset="0"/>
              </a:rPr>
              <a:t>dressore</a:t>
            </a:r>
            <a:r>
              <a:rPr lang="en-US" altLang="en-US" sz="1050" b="1" dirty="0" smtClean="0">
                <a:solidFill>
                  <a:srgbClr val="0000FF"/>
                </a:solidFill>
                <a:latin typeface="Calibri" pitchFamily="34" charset="0"/>
                <a:cs typeface="Arial" charset="0"/>
              </a:rPr>
              <a:t> size</a:t>
            </a:r>
          </a:p>
        </p:txBody>
      </p:sp>
      <p:sp>
        <p:nvSpPr>
          <p:cNvPr id="141" name="Rectangle 63"/>
          <p:cNvSpPr>
            <a:spLocks noChangeArrowheads="1"/>
          </p:cNvSpPr>
          <p:nvPr/>
        </p:nvSpPr>
        <p:spPr bwMode="auto">
          <a:xfrm>
            <a:off x="3093021" y="3621833"/>
            <a:ext cx="3273425" cy="2817813"/>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RESULT </a:t>
            </a:r>
            <a:r>
              <a:rPr lang="en-US" altLang="en-US" sz="1050" b="1" dirty="0" smtClean="0">
                <a:solidFill>
                  <a:srgbClr val="0000CC"/>
                </a:solidFill>
                <a:latin typeface="Calibri" pitchFamily="34" charset="0"/>
                <a:cs typeface="Calibri" pitchFamily="34" charset="0"/>
              </a:rPr>
              <a:t>:- Reduce operator fatigue</a:t>
            </a:r>
            <a:endParaRPr lang="en-US" altLang="en-US" sz="1050" b="1" dirty="0">
              <a:latin typeface="Calibri" pitchFamily="34" charset="0"/>
              <a:cs typeface="Calibri" pitchFamily="34" charset="0"/>
            </a:endParaRPr>
          </a:p>
          <a:p>
            <a:pPr>
              <a:defRPr/>
            </a:pPr>
            <a:endParaRPr lang="en-US" altLang="en-US" sz="1050" b="1" dirty="0">
              <a:solidFill>
                <a:srgbClr val="0000CC"/>
              </a:solidFill>
              <a:latin typeface="Calibri" pitchFamily="34" charset="0"/>
              <a:cs typeface="Calibri" pitchFamily="34" charset="0"/>
            </a:endParaRPr>
          </a:p>
        </p:txBody>
      </p:sp>
      <p:sp>
        <p:nvSpPr>
          <p:cNvPr id="142" name="Rectangle 85"/>
          <p:cNvSpPr>
            <a:spLocks noChangeArrowheads="1"/>
          </p:cNvSpPr>
          <p:nvPr/>
        </p:nvSpPr>
        <p:spPr bwMode="auto">
          <a:xfrm>
            <a:off x="6366445" y="3317032"/>
            <a:ext cx="2513012" cy="2286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CC"/>
                </a:solidFill>
                <a:latin typeface="Calibri" pitchFamily="34" charset="0"/>
                <a:cs typeface="Calibri" pitchFamily="34" charset="0"/>
              </a:rPr>
              <a:t>KAIZEN SUSTENANCE</a:t>
            </a:r>
          </a:p>
        </p:txBody>
      </p:sp>
      <p:sp>
        <p:nvSpPr>
          <p:cNvPr id="143" name="Line 83"/>
          <p:cNvSpPr>
            <a:spLocks noChangeShapeType="1"/>
          </p:cNvSpPr>
          <p:nvPr/>
        </p:nvSpPr>
        <p:spPr bwMode="auto">
          <a:xfrm>
            <a:off x="6214045" y="1943846"/>
            <a:ext cx="0" cy="268287"/>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144" name="Line 86"/>
          <p:cNvSpPr>
            <a:spLocks noChangeShapeType="1"/>
          </p:cNvSpPr>
          <p:nvPr/>
        </p:nvSpPr>
        <p:spPr bwMode="auto">
          <a:xfrm>
            <a:off x="6214045" y="1869232"/>
            <a:ext cx="0" cy="273050"/>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145" name="Line 87"/>
          <p:cNvSpPr>
            <a:spLocks noChangeShapeType="1"/>
          </p:cNvSpPr>
          <p:nvPr/>
        </p:nvSpPr>
        <p:spPr bwMode="auto">
          <a:xfrm>
            <a:off x="6214045" y="2116882"/>
            <a:ext cx="0" cy="762000"/>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146" name="Rectangle 88"/>
          <p:cNvSpPr>
            <a:spLocks noChangeArrowheads="1"/>
          </p:cNvSpPr>
          <p:nvPr/>
        </p:nvSpPr>
        <p:spPr bwMode="auto">
          <a:xfrm>
            <a:off x="6366445" y="3545632"/>
            <a:ext cx="2513012" cy="1322388"/>
          </a:xfrm>
          <a:prstGeom prst="rect">
            <a:avLst/>
          </a:prstGeom>
          <a:noFill/>
          <a:ln>
            <a:solidFill>
              <a:schemeClr val="tx1"/>
            </a:solidFill>
          </a:ln>
          <a:extLst/>
        </p:spPr>
        <p:txBody>
          <a:bodyPr/>
          <a:lstStyle/>
          <a:p>
            <a:pPr>
              <a:defRPr/>
            </a:pPr>
            <a:r>
              <a:rPr lang="en-US" sz="1050" b="1" dirty="0">
                <a:solidFill>
                  <a:srgbClr val="0000CC"/>
                </a:solidFill>
                <a:latin typeface="Calibri"/>
                <a:cs typeface="Arial" charset="0"/>
              </a:rPr>
              <a:t>WHAT TO DO</a:t>
            </a:r>
            <a:r>
              <a:rPr lang="en-US" sz="1050" b="1" dirty="0" smtClean="0">
                <a:solidFill>
                  <a:srgbClr val="0000CC"/>
                </a:solidFill>
                <a:latin typeface="Calibri"/>
                <a:cs typeface="Arial" charset="0"/>
              </a:rPr>
              <a:t>:-</a:t>
            </a:r>
            <a:r>
              <a:rPr lang="en-US" sz="1050" b="1" dirty="0">
                <a:solidFill>
                  <a:srgbClr val="0000CC"/>
                </a:solidFill>
                <a:latin typeface="Calibri"/>
                <a:cs typeface="Arial" charset="0"/>
              </a:rPr>
              <a:t> </a:t>
            </a:r>
            <a:r>
              <a:rPr lang="en-US" sz="1050" b="1" dirty="0" smtClean="0">
                <a:solidFill>
                  <a:srgbClr val="0000CC"/>
                </a:solidFill>
                <a:latin typeface="Calibri"/>
                <a:cs typeface="Arial" charset="0"/>
              </a:rPr>
              <a:t>to reduce operator </a:t>
            </a:r>
            <a:r>
              <a:rPr lang="en-US" sz="1050" b="1" dirty="0" err="1" smtClean="0">
                <a:solidFill>
                  <a:srgbClr val="0000CC"/>
                </a:solidFill>
                <a:latin typeface="Calibri"/>
                <a:cs typeface="Arial" charset="0"/>
              </a:rPr>
              <a:t>fautigue</a:t>
            </a:r>
            <a:endParaRPr lang="en-US" sz="1050" dirty="0">
              <a:latin typeface="Arial" charset="0"/>
              <a:cs typeface="Arial" charset="0"/>
            </a:endParaRPr>
          </a:p>
          <a:p>
            <a:pPr>
              <a:defRPr/>
            </a:pPr>
            <a:endParaRPr lang="en-US" sz="1050" b="1" dirty="0">
              <a:solidFill>
                <a:srgbClr val="0000CC"/>
              </a:solidFill>
              <a:latin typeface="Calibri"/>
              <a:cs typeface="Arial" charset="0"/>
            </a:endParaRPr>
          </a:p>
          <a:p>
            <a:pPr>
              <a:defRPr/>
            </a:pPr>
            <a:r>
              <a:rPr lang="en-US" sz="1050" b="1" dirty="0">
                <a:solidFill>
                  <a:srgbClr val="0000CC"/>
                </a:solidFill>
                <a:latin typeface="Calibri"/>
                <a:cs typeface="Arial" charset="0"/>
              </a:rPr>
              <a:t>HOW TO </a:t>
            </a:r>
            <a:r>
              <a:rPr lang="en-US" sz="1050" b="1" dirty="0" smtClean="0">
                <a:solidFill>
                  <a:srgbClr val="0000CC"/>
                </a:solidFill>
                <a:latin typeface="Calibri"/>
                <a:cs typeface="Arial" charset="0"/>
              </a:rPr>
              <a:t>DO:</a:t>
            </a:r>
            <a:r>
              <a:rPr lang="en-US" sz="1050" b="1" dirty="0" smtClean="0">
                <a:solidFill>
                  <a:srgbClr val="0033CC"/>
                </a:solidFill>
                <a:latin typeface="Calibri" pitchFamily="34" charset="0"/>
                <a:cs typeface="Calibri" pitchFamily="34" charset="0"/>
              </a:rPr>
              <a:t>  Change size </a:t>
            </a:r>
            <a:endParaRPr lang="en-US" sz="1050" b="1" dirty="0">
              <a:solidFill>
                <a:srgbClr val="0000CC"/>
              </a:solidFill>
              <a:latin typeface="Calibri"/>
              <a:cs typeface="Arial" charset="0"/>
            </a:endParaRPr>
          </a:p>
          <a:p>
            <a:pPr>
              <a:defRPr/>
            </a:pPr>
            <a:r>
              <a:rPr lang="en-US" sz="1050" b="1" dirty="0">
                <a:solidFill>
                  <a:srgbClr val="0000CC"/>
                </a:solidFill>
                <a:latin typeface="Calibri"/>
                <a:cs typeface="Arial" charset="0"/>
              </a:rPr>
              <a:t>FREQUENCY </a:t>
            </a:r>
            <a:r>
              <a:rPr lang="en-US" sz="1050" b="1" dirty="0" smtClean="0">
                <a:solidFill>
                  <a:srgbClr val="0000CC"/>
                </a:solidFill>
                <a:latin typeface="Calibri"/>
                <a:cs typeface="Arial" charset="0"/>
              </a:rPr>
              <a:t>:-</a:t>
            </a:r>
            <a:endParaRPr lang="en-US" sz="1050" dirty="0">
              <a:latin typeface="Arial" charset="0"/>
              <a:cs typeface="Arial" charset="0"/>
            </a:endParaRPr>
          </a:p>
        </p:txBody>
      </p:sp>
      <p:sp>
        <p:nvSpPr>
          <p:cNvPr id="147" name="TextBox 4"/>
          <p:cNvSpPr txBox="1">
            <a:spLocks noChangeArrowheads="1"/>
          </p:cNvSpPr>
          <p:nvPr/>
        </p:nvSpPr>
        <p:spPr bwMode="auto">
          <a:xfrm>
            <a:off x="1070546" y="199182"/>
            <a:ext cx="395287" cy="254000"/>
          </a:xfrm>
          <a:prstGeom prst="rect">
            <a:avLst/>
          </a:prstGeom>
          <a:noFill/>
          <a:ln>
            <a:noFill/>
          </a:ln>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r>
              <a:rPr lang="en-US" altLang="en-US" sz="1050" b="1" dirty="0">
                <a:solidFill>
                  <a:srgbClr val="000000"/>
                </a:solidFill>
                <a:latin typeface="Calibri" pitchFamily="34" charset="0"/>
                <a:cs typeface="Calibri" pitchFamily="34" charset="0"/>
              </a:rPr>
              <a:t>P15</a:t>
            </a:r>
          </a:p>
        </p:txBody>
      </p:sp>
      <p:sp>
        <p:nvSpPr>
          <p:cNvPr id="148" name="Rectangle 82"/>
          <p:cNvSpPr>
            <a:spLocks noChangeArrowheads="1"/>
          </p:cNvSpPr>
          <p:nvPr/>
        </p:nvSpPr>
        <p:spPr bwMode="auto">
          <a:xfrm>
            <a:off x="40257" y="5145832"/>
            <a:ext cx="3048000" cy="381000"/>
          </a:xfrm>
          <a:prstGeom prst="rect">
            <a:avLst/>
          </a:prstGeom>
          <a:noFill/>
          <a:ln w="9525">
            <a:solidFill>
              <a:schemeClr val="tx1"/>
            </a:solidFill>
            <a:miter lim="800000"/>
            <a:headEnd/>
            <a:tailEnd/>
          </a:ln>
        </p:spPr>
        <p:txBody>
          <a:bodyPr/>
          <a:lstStyle/>
          <a:p>
            <a:pPr>
              <a:defRPr/>
            </a:pPr>
            <a:r>
              <a:rPr lang="en-US" sz="1050" b="1" dirty="0">
                <a:solidFill>
                  <a:srgbClr val="FF0000"/>
                </a:solidFill>
                <a:latin typeface="Calibri" pitchFamily="34" charset="0"/>
                <a:cs typeface="Arial" charset="0"/>
              </a:rPr>
              <a:t>ROOT </a:t>
            </a:r>
            <a:r>
              <a:rPr lang="en-US" sz="1050" b="1" dirty="0" smtClean="0">
                <a:solidFill>
                  <a:srgbClr val="FF0000"/>
                </a:solidFill>
                <a:latin typeface="Calibri" pitchFamily="34" charset="0"/>
                <a:cs typeface="Arial" charset="0"/>
              </a:rPr>
              <a:t>CAUSE  </a:t>
            </a:r>
            <a:r>
              <a:rPr lang="en-US" sz="1050" b="1" dirty="0" smtClean="0">
                <a:latin typeface="Calibri" pitchFamily="34" charset="0"/>
                <a:cs typeface="Calibri" pitchFamily="34" charset="0"/>
              </a:rPr>
              <a:t> </a:t>
            </a:r>
            <a:r>
              <a:rPr lang="en-US" sz="1050" b="1" dirty="0" smtClean="0">
                <a:solidFill>
                  <a:srgbClr val="FF0000"/>
                </a:solidFill>
                <a:latin typeface="Calibri" pitchFamily="34" charset="0"/>
                <a:cs typeface="Arial" charset="0"/>
              </a:rPr>
              <a:t>:  </a:t>
            </a:r>
            <a:r>
              <a:rPr lang="en-US" sz="1050" b="1" dirty="0" smtClean="0">
                <a:latin typeface="Calibri" pitchFamily="34" charset="0"/>
                <a:cs typeface="Arial" charset="0"/>
              </a:rPr>
              <a:t>Reduce operator fatigue</a:t>
            </a:r>
            <a:endParaRPr lang="en-US" altLang="en-US" sz="1050" dirty="0">
              <a:latin typeface="Calibri" pitchFamily="34" charset="0"/>
              <a:cs typeface="Arial" charset="0"/>
            </a:endParaRPr>
          </a:p>
        </p:txBody>
      </p:sp>
      <p:cxnSp>
        <p:nvCxnSpPr>
          <p:cNvPr id="149" name="Straight Connector 148"/>
          <p:cNvCxnSpPr/>
          <p:nvPr/>
        </p:nvCxnSpPr>
        <p:spPr>
          <a:xfrm>
            <a:off x="40257" y="6441232"/>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0" name="Slide Number Placeholder 3"/>
          <p:cNvSpPr>
            <a:spLocks noGrp="1"/>
          </p:cNvSpPr>
          <p:nvPr>
            <p:ph type="sldNum" sz="quarter" idx="10"/>
          </p:nvPr>
        </p:nvSpPr>
        <p:spPr>
          <a:xfrm>
            <a:off x="8498457" y="6441232"/>
            <a:ext cx="3048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F7A8B24-C6CD-4D26-852A-400E11E1B947}" type="slidenum">
              <a:rPr lang="en-US" altLang="en-US"/>
              <a:pPr/>
              <a:t>1</a:t>
            </a:fld>
            <a:endParaRPr lang="en-US" altLang="en-US"/>
          </a:p>
        </p:txBody>
      </p:sp>
      <p:sp>
        <p:nvSpPr>
          <p:cNvPr id="151" name="Rectangle 47"/>
          <p:cNvSpPr>
            <a:spLocks noChangeArrowheads="1"/>
          </p:cNvSpPr>
          <p:nvPr/>
        </p:nvSpPr>
        <p:spPr bwMode="auto">
          <a:xfrm>
            <a:off x="6366445" y="1915270"/>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KAIZEN FINISH</a:t>
            </a:r>
          </a:p>
        </p:txBody>
      </p:sp>
      <p:sp>
        <p:nvSpPr>
          <p:cNvPr id="152" name="Rectangle 51"/>
          <p:cNvSpPr>
            <a:spLocks noChangeArrowheads="1"/>
          </p:cNvSpPr>
          <p:nvPr/>
        </p:nvSpPr>
        <p:spPr bwMode="auto">
          <a:xfrm>
            <a:off x="7661845" y="1920032"/>
            <a:ext cx="1217612" cy="152400"/>
          </a:xfrm>
          <a:prstGeom prst="rect">
            <a:avLst/>
          </a:prstGeom>
          <a:noFill/>
          <a:ln w="9525">
            <a:solidFill>
              <a:schemeClr val="tx1"/>
            </a:solidFill>
            <a:miter lim="800000"/>
            <a:headEnd/>
            <a:tailEnd/>
          </a:ln>
          <a:extLst/>
        </p:spPr>
        <p:txBody>
          <a:bodyPr wrap="none" anchor="ctr"/>
          <a:lstStyle/>
          <a:p>
            <a:pPr>
              <a:defRPr/>
            </a:pPr>
            <a:r>
              <a:rPr lang="en-US" sz="1050" dirty="0" smtClean="0">
                <a:solidFill>
                  <a:prstClr val="black"/>
                </a:solidFill>
                <a:latin typeface="Calibri" pitchFamily="34" charset="0"/>
                <a:cs typeface="Calibri" pitchFamily="34" charset="0"/>
              </a:rPr>
              <a:t>01/12/2016</a:t>
            </a:r>
            <a:endParaRPr lang="en-US" sz="1050" dirty="0">
              <a:solidFill>
                <a:prstClr val="black"/>
              </a:solidFill>
              <a:latin typeface="Calibri" pitchFamily="34" charset="0"/>
              <a:cs typeface="Calibri" pitchFamily="34" charset="0"/>
            </a:endParaRPr>
          </a:p>
        </p:txBody>
      </p:sp>
      <p:sp>
        <p:nvSpPr>
          <p:cNvPr id="153" name="Rectangle 47"/>
          <p:cNvSpPr>
            <a:spLocks noChangeArrowheads="1"/>
          </p:cNvSpPr>
          <p:nvPr/>
        </p:nvSpPr>
        <p:spPr bwMode="auto">
          <a:xfrm>
            <a:off x="6366445" y="1761282"/>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TDC </a:t>
            </a:r>
          </a:p>
        </p:txBody>
      </p:sp>
      <p:sp>
        <p:nvSpPr>
          <p:cNvPr id="154" name="Rectangle 49"/>
          <p:cNvSpPr>
            <a:spLocks noChangeArrowheads="1"/>
          </p:cNvSpPr>
          <p:nvPr/>
        </p:nvSpPr>
        <p:spPr bwMode="auto">
          <a:xfrm>
            <a:off x="7660258" y="1577132"/>
            <a:ext cx="1217613" cy="152400"/>
          </a:xfrm>
          <a:prstGeom prst="rect">
            <a:avLst/>
          </a:prstGeom>
          <a:noFill/>
          <a:ln w="9525">
            <a:solidFill>
              <a:schemeClr val="tx1"/>
            </a:solidFill>
            <a:miter lim="800000"/>
            <a:headEnd/>
            <a:tailEnd/>
          </a:ln>
          <a:extLst/>
        </p:spPr>
        <p:txBody>
          <a:bodyPr wrap="none" anchor="ctr"/>
          <a:lstStyle/>
          <a:p>
            <a:pPr>
              <a:defRPr/>
            </a:pPr>
            <a:r>
              <a:rPr lang="en-US" sz="1050" dirty="0" smtClean="0">
                <a:solidFill>
                  <a:prstClr val="black"/>
                </a:solidFill>
                <a:latin typeface="Calibri" pitchFamily="34" charset="0"/>
                <a:cs typeface="Calibri" pitchFamily="34" charset="0"/>
              </a:rPr>
              <a:t>10/11/2016</a:t>
            </a:r>
            <a:endParaRPr lang="en-US" sz="1050" dirty="0">
              <a:solidFill>
                <a:prstClr val="black"/>
              </a:solidFill>
              <a:latin typeface="Calibri" pitchFamily="34" charset="0"/>
              <a:cs typeface="Calibri" pitchFamily="34" charset="0"/>
            </a:endParaRPr>
          </a:p>
        </p:txBody>
      </p:sp>
      <p:sp>
        <p:nvSpPr>
          <p:cNvPr id="155" name="Rectangle 51"/>
          <p:cNvSpPr>
            <a:spLocks noChangeArrowheads="1"/>
          </p:cNvSpPr>
          <p:nvPr/>
        </p:nvSpPr>
        <p:spPr bwMode="auto">
          <a:xfrm>
            <a:off x="7661845" y="1761282"/>
            <a:ext cx="1217612" cy="152400"/>
          </a:xfrm>
          <a:prstGeom prst="rect">
            <a:avLst/>
          </a:prstGeom>
          <a:noFill/>
          <a:ln w="9525">
            <a:solidFill>
              <a:schemeClr val="tx1"/>
            </a:solidFill>
            <a:miter lim="800000"/>
            <a:headEnd/>
            <a:tailEnd/>
          </a:ln>
          <a:extLst/>
        </p:spPr>
        <p:txBody>
          <a:bodyPr wrap="none" anchor="ctr"/>
          <a:lstStyle/>
          <a:p>
            <a:pPr>
              <a:defRPr/>
            </a:pPr>
            <a:endParaRPr lang="en-US" sz="1050" dirty="0">
              <a:solidFill>
                <a:prstClr val="black"/>
              </a:solidFill>
              <a:latin typeface="Calibri" pitchFamily="34" charset="0"/>
              <a:cs typeface="Calibri" pitchFamily="34" charset="0"/>
            </a:endParaRPr>
          </a:p>
        </p:txBody>
      </p:sp>
      <p:sp>
        <p:nvSpPr>
          <p:cNvPr id="156" name="Rectangle 45"/>
          <p:cNvSpPr>
            <a:spLocks noChangeArrowheads="1"/>
          </p:cNvSpPr>
          <p:nvPr/>
        </p:nvSpPr>
        <p:spPr bwMode="auto">
          <a:xfrm>
            <a:off x="6366445" y="1402507"/>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TARGET</a:t>
            </a:r>
          </a:p>
        </p:txBody>
      </p:sp>
      <p:sp>
        <p:nvSpPr>
          <p:cNvPr id="157" name="Rectangle 49"/>
          <p:cNvSpPr>
            <a:spLocks noChangeArrowheads="1"/>
          </p:cNvSpPr>
          <p:nvPr/>
        </p:nvSpPr>
        <p:spPr bwMode="auto">
          <a:xfrm>
            <a:off x="7661845" y="1402507"/>
            <a:ext cx="1217612" cy="152400"/>
          </a:xfrm>
          <a:prstGeom prst="rect">
            <a:avLst/>
          </a:prstGeom>
          <a:noFill/>
          <a:ln w="9525">
            <a:solidFill>
              <a:schemeClr val="tx1"/>
            </a:solidFill>
            <a:miter lim="800000"/>
            <a:headEnd/>
            <a:tailEnd/>
          </a:ln>
          <a:extLst/>
        </p:spPr>
        <p:txBody>
          <a:bodyPr wrap="none" anchor="ctr"/>
          <a:lstStyle/>
          <a:p>
            <a:pPr>
              <a:defRPr/>
            </a:pPr>
            <a:r>
              <a:rPr lang="en-US" sz="1050" dirty="0">
                <a:solidFill>
                  <a:prstClr val="black"/>
                </a:solidFill>
                <a:latin typeface="Calibri" pitchFamily="34" charset="0"/>
                <a:cs typeface="Calibri" pitchFamily="34" charset="0"/>
              </a:rPr>
              <a:t>0</a:t>
            </a:r>
          </a:p>
        </p:txBody>
      </p:sp>
      <p:sp>
        <p:nvSpPr>
          <p:cNvPr id="160" name="Rectangle 34"/>
          <p:cNvSpPr>
            <a:spLocks noChangeArrowheads="1"/>
          </p:cNvSpPr>
          <p:nvPr/>
        </p:nvSpPr>
        <p:spPr bwMode="auto">
          <a:xfrm>
            <a:off x="5599682" y="421432"/>
            <a:ext cx="304800" cy="152400"/>
          </a:xfrm>
          <a:prstGeom prst="rect">
            <a:avLst/>
          </a:prstGeom>
          <a:solidFill>
            <a:schemeClr val="bg1"/>
          </a:solidFill>
          <a:ln w="9525">
            <a:solidFill>
              <a:schemeClr val="tx1"/>
            </a:solidFill>
            <a:miter lim="800000"/>
            <a:headEnd/>
            <a:tailEnd/>
          </a:ln>
        </p:spPr>
        <p:txBody>
          <a:bodyPr wrap="none" anchor="ctr"/>
          <a:lstStyle/>
          <a:p>
            <a:pPr>
              <a:defRPr/>
            </a:pPr>
            <a:r>
              <a:rPr lang="en-US" altLang="en-US" sz="1050" b="1" dirty="0">
                <a:solidFill>
                  <a:srgbClr val="000000"/>
                </a:solidFill>
                <a:latin typeface="Calibri" pitchFamily="34" charset="0"/>
                <a:cs typeface="Calibri" pitchFamily="34" charset="0"/>
              </a:rPr>
              <a:t>B</a:t>
            </a:r>
          </a:p>
        </p:txBody>
      </p:sp>
      <p:graphicFrame>
        <p:nvGraphicFramePr>
          <p:cNvPr id="161" name="Table 160"/>
          <p:cNvGraphicFramePr>
            <a:graphicFrameLocks noGrp="1"/>
          </p:cNvGraphicFramePr>
          <p:nvPr>
            <p:extLst>
              <p:ext uri="{D42A27DB-BD31-4B8C-83A1-F6EECF244321}">
                <p14:modId xmlns:p14="http://schemas.microsoft.com/office/powerpoint/2010/main" val="3527895446"/>
              </p:ext>
            </p:extLst>
          </p:nvPr>
        </p:nvGraphicFramePr>
        <p:xfrm>
          <a:off x="6366446" y="4868021"/>
          <a:ext cx="2426872" cy="1642044"/>
        </p:xfrm>
        <a:graphic>
          <a:graphicData uri="http://schemas.openxmlformats.org/drawingml/2006/table">
            <a:tbl>
              <a:tblPr firstRow="1" bandRow="1">
                <a:tableStyleId>{5C22544A-7EE6-4342-B048-85BDC9FD1C3A}</a:tableStyleId>
              </a:tblPr>
              <a:tblGrid>
                <a:gridCol w="303212"/>
                <a:gridCol w="457200"/>
                <a:gridCol w="533400"/>
                <a:gridCol w="718822"/>
                <a:gridCol w="414238"/>
              </a:tblGrid>
              <a:tr h="295331">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900" b="1" dirty="0" smtClean="0">
                          <a:solidFill>
                            <a:srgbClr val="0000CC"/>
                          </a:solidFill>
                          <a:latin typeface="Calibri" pitchFamily="34" charset="0"/>
                          <a:cs typeface="Calibri" pitchFamily="34" charset="0"/>
                        </a:rPr>
                        <a:t>SCOPE &amp; PLAN FOR HORIZONTAL DEPLOYMENT</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3779">
                <a:tc>
                  <a:txBody>
                    <a:bodyPr/>
                    <a:lstStyle/>
                    <a:p>
                      <a:r>
                        <a:rPr lang="en-US" sz="700" b="1" dirty="0" smtClean="0">
                          <a:latin typeface="Arial" panose="020B0604020202020204" pitchFamily="34" charset="0"/>
                          <a:cs typeface="Arial" panose="020B0604020202020204" pitchFamily="34" charset="0"/>
                        </a:rPr>
                        <a:t>Sr</a:t>
                      </a:r>
                    </a:p>
                    <a:p>
                      <a:r>
                        <a:rPr lang="en-US" sz="700" b="1" dirty="0" smtClean="0">
                          <a:latin typeface="Arial" panose="020B0604020202020204" pitchFamily="34" charset="0"/>
                          <a:cs typeface="Arial" panose="020B0604020202020204" pitchFamily="34" charset="0"/>
                        </a:rPr>
                        <a:t>No</a:t>
                      </a:r>
                      <a:endParaRPr lang="en-US" sz="7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600" b="1" dirty="0" smtClean="0">
                          <a:latin typeface="Arial" panose="020B0604020202020204" pitchFamily="34" charset="0"/>
                          <a:cs typeface="Arial" panose="020B0604020202020204" pitchFamily="34" charset="0"/>
                        </a:rPr>
                        <a:t>CELL</a:t>
                      </a:r>
                      <a:endParaRPr lang="en-US" sz="6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1" dirty="0" smtClean="0">
                          <a:latin typeface="Arial" panose="020B0604020202020204" pitchFamily="34" charset="0"/>
                          <a:cs typeface="Arial" panose="020B0604020202020204" pitchFamily="34" charset="0"/>
                        </a:rPr>
                        <a:t>TDC</a:t>
                      </a:r>
                      <a:endParaRPr lang="en-US" sz="8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700" b="1" dirty="0" smtClean="0">
                          <a:latin typeface="Arial" panose="020B0604020202020204" pitchFamily="34" charset="0"/>
                          <a:cs typeface="Arial" panose="020B0604020202020204" pitchFamily="34" charset="0"/>
                        </a:rPr>
                        <a:t>RESP.</a:t>
                      </a:r>
                      <a:endParaRPr lang="en-US" sz="7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600" b="1" dirty="0" smtClean="0">
                          <a:latin typeface="Arial" panose="020B0604020202020204" pitchFamily="34" charset="0"/>
                          <a:cs typeface="Arial" panose="020B0604020202020204" pitchFamily="34" charset="0"/>
                        </a:rPr>
                        <a:t>STATUS</a:t>
                      </a:r>
                      <a:endParaRPr lang="en-US" sz="6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14614">
                <a:tc>
                  <a:txBody>
                    <a:bodyPr/>
                    <a:lstStyle/>
                    <a:p>
                      <a:pPr algn="ctr"/>
                      <a:endParaRPr lang="en-US" sz="700" dirty="0" smtClean="0">
                        <a:latin typeface="Arial" panose="020B0604020202020204" pitchFamily="34" charset="0"/>
                        <a:cs typeface="Arial" panose="020B0604020202020204" pitchFamily="34" charset="0"/>
                      </a:endParaRPr>
                    </a:p>
                    <a:p>
                      <a:pPr algn="ctr"/>
                      <a:r>
                        <a:rPr lang="en-US" sz="800" dirty="0" smtClean="0">
                          <a:latin typeface="Arial" panose="020B0604020202020204" pitchFamily="34" charset="0"/>
                          <a:cs typeface="Arial" panose="020B0604020202020204" pitchFamily="34" charset="0"/>
                        </a:rPr>
                        <a:t>1</a:t>
                      </a:r>
                      <a:endParaRPr lang="en-US" sz="8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dirty="0" smtClean="0">
                          <a:latin typeface="Arial" panose="020B0604020202020204" pitchFamily="34" charset="0"/>
                          <a:cs typeface="Arial" panose="020B0604020202020204" pitchFamily="34" charset="0"/>
                        </a:rPr>
                        <a:t>Grinding</a:t>
                      </a:r>
                      <a:endParaRPr lang="en-US" sz="8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eaLnBrk="1" fontAlgn="auto" hangingPunct="1">
                        <a:spcBef>
                          <a:spcPts val="0"/>
                        </a:spcBef>
                        <a:spcAft>
                          <a:spcPts val="0"/>
                        </a:spcAft>
                        <a:defRPr/>
                      </a:pPr>
                      <a:endParaRPr lang="en-US" sz="900" b="0" kern="1200" dirty="0">
                        <a:solidFill>
                          <a:schemeClr val="tx1"/>
                        </a:solidFill>
                        <a:latin typeface="Calibri"/>
                        <a:ea typeface="+mn-ea"/>
                        <a:cs typeface="Arial"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eaLnBrk="1" fontAlgn="auto" hangingPunct="1">
                        <a:spcBef>
                          <a:spcPts val="0"/>
                        </a:spcBef>
                        <a:spcAft>
                          <a:spcPts val="0"/>
                        </a:spcAft>
                        <a:defRPr/>
                      </a:pPr>
                      <a:endParaRPr lang="en-US" sz="800" b="0" kern="1200" dirty="0">
                        <a:solidFill>
                          <a:schemeClr val="tx1"/>
                        </a:solidFill>
                        <a:latin typeface="Calibri"/>
                        <a:ea typeface="+mn-ea"/>
                        <a:cs typeface="Arial"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b="0" kern="1200" dirty="0">
                        <a:solidFill>
                          <a:schemeClr val="tx1"/>
                        </a:solidFill>
                        <a:latin typeface="Calibri"/>
                        <a:ea typeface="+mn-ea"/>
                        <a:cs typeface="Arial"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7901">
                <a:tc>
                  <a:txBody>
                    <a:bodyPr/>
                    <a:lstStyle/>
                    <a:p>
                      <a:r>
                        <a:rPr lang="en-US" sz="700" dirty="0" smtClean="0">
                          <a:latin typeface="Arial" panose="020B0604020202020204" pitchFamily="34" charset="0"/>
                          <a:cs typeface="Arial" panose="020B0604020202020204" pitchFamily="34" charset="0"/>
                        </a:rPr>
                        <a:t>2</a:t>
                      </a:r>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96195" y="1795366"/>
            <a:ext cx="3276005" cy="1824880"/>
          </a:xfrm>
          <a:prstGeom prst="rect">
            <a:avLst/>
          </a:prstGeom>
        </p:spPr>
      </p:pic>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22944" y="1772816"/>
            <a:ext cx="2864880" cy="1798217"/>
          </a:xfrm>
          <a:prstGeom prst="rect">
            <a:avLst/>
          </a:prstGeom>
        </p:spPr>
      </p:pic>
    </p:spTree>
    <p:extLst>
      <p:ext uri="{BB962C8B-B14F-4D97-AF65-F5344CB8AC3E}">
        <p14:creationId xmlns:p14="http://schemas.microsoft.com/office/powerpoint/2010/main" val="2688575441"/>
      </p:ext>
    </p:extLst>
  </p:cSld>
  <p:clrMapOvr>
    <a:masterClrMapping/>
  </p:clrMapOvr>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552</TotalTime>
  <Words>196</Words>
  <Application>Microsoft Office PowerPoint</Application>
  <PresentationFormat>On-screen Show (4:3)</PresentationFormat>
  <Paragraphs>73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B2B Template (Arial)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pravin Shinde</cp:lastModifiedBy>
  <cp:revision>96</cp:revision>
  <cp:lastPrinted>2016-12-23T10:19:37Z</cp:lastPrinted>
  <dcterms:created xsi:type="dcterms:W3CDTF">2006-08-16T00:00:00Z</dcterms:created>
  <dcterms:modified xsi:type="dcterms:W3CDTF">2017-01-07T10:52:52Z</dcterms:modified>
</cp:coreProperties>
</file>